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60" r:id="rId4"/>
    <p:sldId id="259" r:id="rId5"/>
    <p:sldId id="261" r:id="rId6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6" d="100"/>
          <a:sy n="76" d="100"/>
        </p:scale>
        <p:origin x="-204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14CDCE-7C52-F542-839F-9C97E5A226E3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5F1C5-505D-1C41-896E-3F114F15CD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0912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1" smtClean="0"/>
              <a:t>Zone d’eau peu profonde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1" smtClean="0"/>
              <a:t>Courrant de marée modéré autour de 1m/S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1" smtClean="0"/>
              <a:t>Gradient des MES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noProof="1" smtClean="0"/>
          </a:p>
          <a:p>
            <a:r>
              <a:rPr lang="fr-FR" dirty="0" smtClean="0"/>
              <a:t>So</a:t>
            </a:r>
            <a:r>
              <a:rPr lang="fr-FR" baseline="0" dirty="0" smtClean="0"/>
              <a:t> as I </a:t>
            </a:r>
            <a:r>
              <a:rPr lang="fr-FR" baseline="0" dirty="0" err="1" smtClean="0"/>
              <a:t>said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before</a:t>
            </a:r>
            <a:r>
              <a:rPr lang="fr-FR" baseline="0" dirty="0" smtClean="0"/>
              <a:t>, interface </a:t>
            </a:r>
            <a:r>
              <a:rPr lang="fr-FR" baseline="0" dirty="0" err="1" smtClean="0"/>
              <a:t>between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estuary</a:t>
            </a:r>
            <a:r>
              <a:rPr lang="fr-FR" baseline="0" dirty="0" smtClean="0"/>
              <a:t> and </a:t>
            </a:r>
            <a:r>
              <a:rPr lang="fr-FR" baseline="0" dirty="0" err="1" smtClean="0"/>
              <a:t>Bay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characterized</a:t>
            </a:r>
            <a:r>
              <a:rPr lang="fr-FR" baseline="0" dirty="0" smtClean="0"/>
              <a:t> by </a:t>
            </a:r>
            <a:r>
              <a:rPr lang="fr-FR" baseline="0" dirty="0" err="1" smtClean="0"/>
              <a:t>strong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turbidity</a:t>
            </a:r>
            <a:r>
              <a:rPr lang="fr-FR" baseline="0" dirty="0" smtClean="0"/>
              <a:t>, gradient. It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the case in the </a:t>
            </a:r>
            <a:r>
              <a:rPr lang="fr-FR" baseline="0" dirty="0" err="1" smtClean="0"/>
              <a:t>eastern</a:t>
            </a:r>
            <a:r>
              <a:rPr lang="fr-FR" baseline="0" dirty="0" smtClean="0"/>
              <a:t> part if the </a:t>
            </a:r>
            <a:r>
              <a:rPr lang="fr-FR" baseline="0" dirty="0" err="1" smtClean="0"/>
              <a:t>Bay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with</a:t>
            </a:r>
            <a:r>
              <a:rPr lang="fr-FR" baseline="0" dirty="0" smtClean="0"/>
              <a:t> a </a:t>
            </a:r>
            <a:r>
              <a:rPr lang="fr-FR" baseline="0" dirty="0" err="1" smtClean="0"/>
              <a:t>turbidity</a:t>
            </a:r>
            <a:r>
              <a:rPr lang="fr-FR" baseline="0" dirty="0" smtClean="0"/>
              <a:t> of few g/L in </a:t>
            </a:r>
            <a:r>
              <a:rPr lang="fr-FR" baseline="0" dirty="0" err="1" smtClean="0"/>
              <a:t>red</a:t>
            </a:r>
            <a:r>
              <a:rPr lang="fr-FR" baseline="0" dirty="0" smtClean="0"/>
              <a:t> stations on the </a:t>
            </a:r>
            <a:r>
              <a:rPr lang="fr-FR" baseline="0" dirty="0" err="1" smtClean="0"/>
              <a:t>map</a:t>
            </a:r>
            <a:r>
              <a:rPr lang="fr-FR" baseline="0" dirty="0" smtClean="0"/>
              <a:t>, But This part of the Seine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subject</a:t>
            </a:r>
            <a:r>
              <a:rPr lang="fr-FR" baseline="0" dirty="0" smtClean="0"/>
              <a:t> of a PhD </a:t>
            </a:r>
            <a:r>
              <a:rPr lang="fr-FR" baseline="0" dirty="0" err="1" smtClean="0"/>
              <a:t>thesis</a:t>
            </a:r>
            <a:r>
              <a:rPr lang="fr-FR" baseline="0" dirty="0" smtClean="0"/>
              <a:t> of Flavie </a:t>
            </a:r>
            <a:r>
              <a:rPr lang="fr-FR" baseline="0" dirty="0" err="1" smtClean="0"/>
              <a:t>Druine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who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will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present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</a:t>
            </a:r>
            <a:r>
              <a:rPr lang="fr-FR" baseline="0" dirty="0" err="1" smtClean="0"/>
              <a:t>her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work</a:t>
            </a:r>
            <a:r>
              <a:rPr lang="fr-FR" baseline="0" dirty="0" smtClean="0"/>
              <a:t> </a:t>
            </a:r>
            <a:r>
              <a:rPr lang="fr-FR" baseline="0" dirty="0" err="1" smtClean="0"/>
              <a:t>later</a:t>
            </a:r>
            <a:r>
              <a:rPr lang="fr-FR" baseline="0" dirty="0" smtClean="0"/>
              <a:t>.</a:t>
            </a:r>
          </a:p>
          <a:p>
            <a:endParaRPr lang="fr-FR" baseline="0" dirty="0" smtClean="0"/>
          </a:p>
          <a:p>
            <a:r>
              <a:rPr lang="fr-FR" baseline="0" dirty="0" smtClean="0"/>
              <a:t>Our </a:t>
            </a:r>
            <a:r>
              <a:rPr lang="fr-FR" baseline="0" dirty="0" err="1" smtClean="0"/>
              <a:t>study</a:t>
            </a:r>
            <a:r>
              <a:rPr lang="fr-FR" baseline="0" dirty="0" smtClean="0"/>
              <a:t> site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more </a:t>
            </a:r>
            <a:r>
              <a:rPr lang="fr-FR" baseline="0" dirty="0" err="1" smtClean="0"/>
              <a:t>located</a:t>
            </a:r>
            <a:r>
              <a:rPr lang="fr-FR" baseline="0" dirty="0" smtClean="0"/>
              <a:t> at the green stations In the </a:t>
            </a:r>
            <a:r>
              <a:rPr lang="fr-FR" baseline="0" dirty="0" err="1" smtClean="0"/>
              <a:t>Baywith</a:t>
            </a:r>
            <a:r>
              <a:rPr lang="fr-FR" baseline="0" dirty="0" smtClean="0"/>
              <a:t> a </a:t>
            </a:r>
            <a:r>
              <a:rPr lang="fr-FR" baseline="0" dirty="0" err="1" smtClean="0"/>
              <a:t>turbidity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below</a:t>
            </a:r>
            <a:r>
              <a:rPr lang="fr-FR" baseline="0" dirty="0" smtClean="0"/>
              <a:t> </a:t>
            </a:r>
            <a:r>
              <a:rPr lang="fr-FR" baseline="0" dirty="0" err="1" smtClean="0"/>
              <a:t>hundred</a:t>
            </a:r>
            <a:r>
              <a:rPr lang="fr-FR" baseline="0" dirty="0" smtClean="0"/>
              <a:t> mg/.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site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characterized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a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shallow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water area (10-20 m) and by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moderate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tidal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around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 m/s.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SPM gradient varies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tidal phases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SPM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concentration (SSC) of a few mg/l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marée haute en mortes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eaux 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typical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particules de mer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cotière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up to a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hundred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mg/l (160 mg/l)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vives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eaux 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marée descendante(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representative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riverine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particles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periods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strong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tidal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both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ebb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flood),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bottom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material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resuspended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fr-FR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noProof="1" smtClean="0"/>
          </a:p>
          <a:p>
            <a:endParaRPr lang="en-GB" noProof="1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69D77-07BA-F449-B3B4-DBB5E2EBB1B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197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7168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5533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8301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3638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6764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25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1678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8608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968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2732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8893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6B8BF-A272-FD4E-9C91-4070ADB4C1CA}" type="datetimeFigureOut">
              <a:rPr lang="fr-FR" smtClean="0"/>
              <a:t>19/01/20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7540E-3C40-0448-9A40-45E7CA2760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2104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2041526"/>
            <a:ext cx="9144000" cy="189685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70482" y="2374585"/>
            <a:ext cx="90735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600" dirty="0" smtClean="0">
                <a:solidFill>
                  <a:schemeClr val="bg1"/>
                </a:solidFill>
              </a:rPr>
              <a:t>ENSTA </a:t>
            </a:r>
            <a:r>
              <a:rPr lang="fr-FR" sz="3600" dirty="0" smtClean="0">
                <a:solidFill>
                  <a:schemeClr val="bg1"/>
                </a:solidFill>
              </a:rPr>
              <a:t>3A </a:t>
            </a:r>
            <a:r>
              <a:rPr lang="fr-FR" sz="3600" dirty="0" smtClean="0">
                <a:solidFill>
                  <a:schemeClr val="bg1"/>
                </a:solidFill>
              </a:rPr>
              <a:t>– Mesure de concentration par ADCP</a:t>
            </a:r>
          </a:p>
          <a:p>
            <a:pPr algn="ctr"/>
            <a:r>
              <a:rPr lang="fr-FR" sz="3600" dirty="0" smtClean="0">
                <a:solidFill>
                  <a:schemeClr val="bg1"/>
                </a:solidFill>
              </a:rPr>
              <a:t>2019-2020</a:t>
            </a:r>
            <a:endParaRPr lang="fr-FR" sz="36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869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8254365" y="6172747"/>
            <a:ext cx="2743200" cy="365125"/>
          </a:xfrm>
        </p:spPr>
        <p:txBody>
          <a:bodyPr/>
          <a:lstStyle/>
          <a:p>
            <a:fld id="{4C763DDB-EBF1-734F-9799-2332600B8FA5}" type="slidenum">
              <a:rPr lang="fr-FR" smtClean="0"/>
              <a:t>2</a:t>
            </a:fld>
            <a:endParaRPr lang="fr-FR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47" y="1594420"/>
            <a:ext cx="5039336" cy="3563602"/>
          </a:xfrm>
          <a:prstGeom prst="rect">
            <a:avLst/>
          </a:prstGeom>
        </p:spPr>
      </p:pic>
      <p:grpSp>
        <p:nvGrpSpPr>
          <p:cNvPr id="2" name="Grouper 1"/>
          <p:cNvGrpSpPr/>
          <p:nvPr/>
        </p:nvGrpSpPr>
        <p:grpSpPr>
          <a:xfrm>
            <a:off x="5367610" y="670070"/>
            <a:ext cx="3817667" cy="5114054"/>
            <a:chOff x="5367610" y="670070"/>
            <a:chExt cx="3817667" cy="5114054"/>
          </a:xfrm>
        </p:grpSpPr>
        <p:pic>
          <p:nvPicPr>
            <p:cNvPr id="34" name="Image 33" descr="DS_SPOT6_201509201043211_Baiedeseine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4152"/>
            <a:stretch/>
          </p:blipFill>
          <p:spPr>
            <a:xfrm>
              <a:off x="5367610" y="670070"/>
              <a:ext cx="3305425" cy="5114054"/>
            </a:xfrm>
            <a:prstGeom prst="rect">
              <a:avLst/>
            </a:prstGeom>
          </p:spPr>
        </p:pic>
        <p:sp>
          <p:nvSpPr>
            <p:cNvPr id="35" name="ZoneTexte 34"/>
            <p:cNvSpPr txBox="1"/>
            <p:nvPr/>
          </p:nvSpPr>
          <p:spPr>
            <a:xfrm>
              <a:off x="8632835" y="3719153"/>
              <a:ext cx="5524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1g/l</a:t>
              </a:r>
              <a:endParaRPr lang="fr-FR" dirty="0"/>
            </a:p>
          </p:txBody>
        </p:sp>
        <p:sp>
          <p:nvSpPr>
            <p:cNvPr id="36" name="ZoneTexte 35"/>
            <p:cNvSpPr txBox="1"/>
            <p:nvPr/>
          </p:nvSpPr>
          <p:spPr>
            <a:xfrm>
              <a:off x="7563736" y="3821431"/>
              <a:ext cx="7277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0.1g/l</a:t>
              </a:r>
              <a:endParaRPr lang="fr-FR" dirty="0"/>
            </a:p>
          </p:txBody>
        </p:sp>
        <p:sp>
          <p:nvSpPr>
            <p:cNvPr id="37" name="ZoneTexte 36"/>
            <p:cNvSpPr txBox="1"/>
            <p:nvPr/>
          </p:nvSpPr>
          <p:spPr>
            <a:xfrm>
              <a:off x="6596277" y="3715966"/>
              <a:ext cx="8447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solidFill>
                    <a:srgbClr val="FFFFFF"/>
                  </a:solidFill>
                </a:rPr>
                <a:t>0.01g/l</a:t>
              </a:r>
              <a:endParaRPr lang="fr-FR" dirty="0">
                <a:solidFill>
                  <a:srgbClr val="FFFFFF"/>
                </a:solidFill>
              </a:endParaRPr>
            </a:p>
          </p:txBody>
        </p:sp>
        <p:sp>
          <p:nvSpPr>
            <p:cNvPr id="38" name="ZoneTexte 37"/>
            <p:cNvSpPr txBox="1"/>
            <p:nvPr/>
          </p:nvSpPr>
          <p:spPr>
            <a:xfrm>
              <a:off x="5762857" y="2911892"/>
              <a:ext cx="9616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solidFill>
                    <a:schemeClr val="bg1"/>
                  </a:solidFill>
                </a:rPr>
                <a:t>0.001g/l</a:t>
              </a:r>
              <a:endParaRPr lang="fr-FR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Étoile à 5 branches 3"/>
          <p:cNvSpPr/>
          <p:nvPr/>
        </p:nvSpPr>
        <p:spPr>
          <a:xfrm>
            <a:off x="7215896" y="3516006"/>
            <a:ext cx="450166" cy="450100"/>
          </a:xfrm>
          <a:prstGeom prst="star5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1093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55" y="402324"/>
            <a:ext cx="8499503" cy="56579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1912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/>
          <p:nvPr/>
        </p:nvPicPr>
        <p:blipFill>
          <a:blip r:embed="rId2"/>
          <a:stretch>
            <a:fillRect/>
          </a:stretch>
        </p:blipFill>
        <p:spPr>
          <a:xfrm>
            <a:off x="4070283" y="-3137"/>
            <a:ext cx="4753477" cy="6417065"/>
          </a:xfrm>
          <a:prstGeom prst="rect">
            <a:avLst/>
          </a:prstGeom>
        </p:spPr>
      </p:pic>
      <p:pic>
        <p:nvPicPr>
          <p:cNvPr id="5" name="Imag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882" y="3504352"/>
            <a:ext cx="3670401" cy="31726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512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necteur droit 2"/>
          <p:cNvCxnSpPr/>
          <p:nvPr/>
        </p:nvCxnSpPr>
        <p:spPr>
          <a:xfrm flipV="1">
            <a:off x="1414808" y="964500"/>
            <a:ext cx="6945421" cy="321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752433" y="5787003"/>
            <a:ext cx="6495254" cy="482250"/>
          </a:xfrm>
          <a:prstGeom prst="rect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rapèze 4"/>
          <p:cNvSpPr/>
          <p:nvPr/>
        </p:nvSpPr>
        <p:spPr>
          <a:xfrm>
            <a:off x="4167913" y="5127794"/>
            <a:ext cx="771714" cy="136770"/>
          </a:xfrm>
          <a:prstGeom prst="trapezoid">
            <a:avLst>
              <a:gd name="adj" fmla="val 240135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4167913" y="5264564"/>
            <a:ext cx="771714" cy="5224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5580806" y="5127794"/>
            <a:ext cx="668360" cy="13677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5463843" y="5350823"/>
            <a:ext cx="1705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>
                <a:solidFill>
                  <a:schemeClr val="accent3">
                    <a:lumMod val="50000"/>
                  </a:schemeClr>
                </a:solidFill>
              </a:rPr>
              <a:t>Wetlabs</a:t>
            </a:r>
            <a:r>
              <a:rPr lang="fr-FR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fr-FR" dirty="0" err="1" smtClean="0">
                <a:solidFill>
                  <a:schemeClr val="accent3">
                    <a:lumMod val="50000"/>
                  </a:schemeClr>
                </a:solidFill>
              </a:rPr>
              <a:t>bottom</a:t>
            </a:r>
            <a:endParaRPr lang="fr-FR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3057747" y="5264564"/>
            <a:ext cx="691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Awac</a:t>
            </a:r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5580806" y="1202577"/>
            <a:ext cx="668360" cy="13677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5463843" y="1425606"/>
            <a:ext cx="1710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>
                <a:solidFill>
                  <a:schemeClr val="accent3">
                    <a:lumMod val="50000"/>
                  </a:schemeClr>
                </a:solidFill>
              </a:rPr>
              <a:t>Wetlabs</a:t>
            </a:r>
            <a:r>
              <a:rPr lang="fr-FR" dirty="0" smtClean="0">
                <a:solidFill>
                  <a:schemeClr val="accent3">
                    <a:lumMod val="50000"/>
                  </a:schemeClr>
                </a:solidFill>
              </a:rPr>
              <a:t> Surface</a:t>
            </a:r>
            <a:endParaRPr lang="fr-FR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13" name="Connecteur droit 12"/>
          <p:cNvCxnSpPr>
            <a:stCxn id="5" idx="0"/>
          </p:cNvCxnSpPr>
          <p:nvPr/>
        </p:nvCxnSpPr>
        <p:spPr>
          <a:xfrm flipV="1">
            <a:off x="4553770" y="964500"/>
            <a:ext cx="24496" cy="4163294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>
            <a:stCxn id="5" idx="1"/>
          </p:cNvCxnSpPr>
          <p:nvPr/>
        </p:nvCxnSpPr>
        <p:spPr>
          <a:xfrm flipH="1" flipV="1">
            <a:off x="2272424" y="996650"/>
            <a:ext cx="2059705" cy="419952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7443981" y="1194664"/>
            <a:ext cx="668360" cy="13677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7327018" y="1417693"/>
            <a:ext cx="1795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>
                <a:solidFill>
                  <a:schemeClr val="accent5">
                    <a:lumMod val="50000"/>
                  </a:schemeClr>
                </a:solidFill>
              </a:rPr>
              <a:t>Hydrocat</a:t>
            </a:r>
            <a:r>
              <a:rPr lang="fr-FR" dirty="0" smtClean="0">
                <a:solidFill>
                  <a:schemeClr val="accent5">
                    <a:lumMod val="50000"/>
                  </a:schemeClr>
                </a:solidFill>
              </a:rPr>
              <a:t> Surface</a:t>
            </a:r>
            <a:endParaRPr lang="fr-FR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1150909" y="2156357"/>
            <a:ext cx="1558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Acoustic</a:t>
            </a:r>
            <a:r>
              <a:rPr lang="fr-FR" dirty="0" smtClean="0"/>
              <a:t> </a:t>
            </a:r>
            <a:r>
              <a:rPr lang="fr-FR" dirty="0" err="1" smtClean="0"/>
              <a:t>beam</a:t>
            </a:r>
            <a:endParaRPr lang="fr-FR" dirty="0"/>
          </a:p>
        </p:txBody>
      </p:sp>
      <p:sp>
        <p:nvSpPr>
          <p:cNvPr id="19" name="Rectangle 18"/>
          <p:cNvSpPr/>
          <p:nvPr/>
        </p:nvSpPr>
        <p:spPr>
          <a:xfrm>
            <a:off x="4167913" y="2757405"/>
            <a:ext cx="771714" cy="334231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/>
          <p:cNvSpPr txBox="1"/>
          <p:nvPr/>
        </p:nvSpPr>
        <p:spPr>
          <a:xfrm>
            <a:off x="5197396" y="2740693"/>
            <a:ext cx="3162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Cell</a:t>
            </a:r>
            <a:r>
              <a:rPr lang="fr-FR" dirty="0" smtClean="0"/>
              <a:t> i (distance</a:t>
            </a:r>
            <a:r>
              <a:rPr lang="is-IS" dirty="0" smtClean="0"/>
              <a:t>… from the bed?)</a:t>
            </a:r>
            <a:endParaRPr lang="fr-FR" dirty="0"/>
          </a:p>
        </p:txBody>
      </p:sp>
      <p:sp>
        <p:nvSpPr>
          <p:cNvPr id="21" name="Rectangle 20"/>
          <p:cNvSpPr/>
          <p:nvPr/>
        </p:nvSpPr>
        <p:spPr>
          <a:xfrm>
            <a:off x="4169932" y="3093637"/>
            <a:ext cx="771714" cy="3342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/>
          <p:cNvSpPr/>
          <p:nvPr/>
        </p:nvSpPr>
        <p:spPr>
          <a:xfrm>
            <a:off x="4165894" y="2086942"/>
            <a:ext cx="771714" cy="3342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/>
          <p:cNvSpPr/>
          <p:nvPr/>
        </p:nvSpPr>
        <p:spPr>
          <a:xfrm>
            <a:off x="4167913" y="2423174"/>
            <a:ext cx="771714" cy="3342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/>
          <p:cNvSpPr/>
          <p:nvPr/>
        </p:nvSpPr>
        <p:spPr>
          <a:xfrm>
            <a:off x="4173681" y="3431864"/>
            <a:ext cx="771714" cy="3342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/>
          <p:cNvSpPr/>
          <p:nvPr/>
        </p:nvSpPr>
        <p:spPr>
          <a:xfrm>
            <a:off x="4175700" y="3768096"/>
            <a:ext cx="771714" cy="3342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7" name="Connecteur droit avec flèche 26"/>
          <p:cNvCxnSpPr>
            <a:stCxn id="5" idx="1"/>
          </p:cNvCxnSpPr>
          <p:nvPr/>
        </p:nvCxnSpPr>
        <p:spPr>
          <a:xfrm flipH="1" flipV="1">
            <a:off x="3174710" y="2874386"/>
            <a:ext cx="1157419" cy="2321793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77800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257</Words>
  <Application>Microsoft Macintosh PowerPoint</Application>
  <PresentationFormat>Présentation à l'écran (4:3)</PresentationFormat>
  <Paragraphs>29</Paragraphs>
  <Slides>5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IFREMER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Romaric VERNEY</dc:creator>
  <cp:lastModifiedBy>Romaric VERNEY</cp:lastModifiedBy>
  <cp:revision>5</cp:revision>
  <dcterms:created xsi:type="dcterms:W3CDTF">2017-03-01T06:39:28Z</dcterms:created>
  <dcterms:modified xsi:type="dcterms:W3CDTF">2020-01-19T21:05:07Z</dcterms:modified>
</cp:coreProperties>
</file>

<file path=docProps/thumbnail.jpeg>
</file>